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2" r:id="rId5"/>
    <p:sldId id="263" r:id="rId6"/>
    <p:sldId id="264" r:id="rId7"/>
  </p:sldIdLst>
  <p:sldSz cx="9144000" cy="5143500" type="screen16x9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3399FF"/>
    <a:srgbClr val="0066FF"/>
    <a:srgbClr val="FFCC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2388" y="-9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424" y="3246840"/>
            <a:ext cx="8641152" cy="1620216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>
                <a:latin typeface="Liberation Serif" pitchFamily="18" charset="0"/>
              </a:rPr>
              <a:t>Коллективный трудовой спор </a:t>
            </a:r>
            <a:r>
              <a:rPr lang="ru-RU" sz="1800" dirty="0" smtClean="0">
                <a:latin typeface="Liberation Serif" pitchFamily="18" charset="0"/>
              </a:rPr>
              <a:t>- </a:t>
            </a:r>
            <a:r>
              <a:rPr lang="ru-RU" sz="1800" dirty="0">
                <a:latin typeface="Liberation Serif" pitchFamily="18" charset="0"/>
              </a:rPr>
              <a:t>неурегулированные разногласия между работниками </a:t>
            </a:r>
            <a:r>
              <a:rPr lang="ru-RU" sz="1800" dirty="0" smtClean="0">
                <a:latin typeface="Liberation Serif" pitchFamily="18" charset="0"/>
              </a:rPr>
              <a:t>и </a:t>
            </a:r>
            <a:r>
              <a:rPr lang="ru-RU" sz="1800" dirty="0">
                <a:latin typeface="Liberation Serif" pitchFamily="18" charset="0"/>
              </a:rPr>
              <a:t>работодателями </a:t>
            </a:r>
            <a:r>
              <a:rPr lang="ru-RU" sz="1800" dirty="0" smtClean="0">
                <a:latin typeface="Liberation Serif" pitchFamily="18" charset="0"/>
              </a:rPr>
              <a:t>по </a:t>
            </a:r>
            <a:r>
              <a:rPr lang="ru-RU" sz="1800" dirty="0">
                <a:latin typeface="Liberation Serif" pitchFamily="18" charset="0"/>
              </a:rPr>
              <a:t>поводу установления и изменения условий </a:t>
            </a:r>
            <a:r>
              <a:rPr lang="ru-RU" sz="1800" dirty="0" smtClean="0">
                <a:latin typeface="Liberation Serif" pitchFamily="18" charset="0"/>
              </a:rPr>
              <a:t>труда, заключения</a:t>
            </a:r>
            <a:r>
              <a:rPr lang="ru-RU" sz="1800" dirty="0">
                <a:latin typeface="Liberation Serif" pitchFamily="18" charset="0"/>
              </a:rPr>
              <a:t>, изменения и выполнения коллективных договоров, соглашений, а также в связи с отказом работодателя учесть мнение выборного представительного органа работников при принятии локальных нормативных актов</a:t>
            </a:r>
            <a:r>
              <a:rPr lang="ru-RU" sz="1800" dirty="0">
                <a:latin typeface="Times New Roman"/>
              </a:rPr>
              <a:t>.</a:t>
            </a:r>
            <a:br>
              <a:rPr lang="ru-RU" sz="1800" dirty="0">
                <a:latin typeface="Times New Roman"/>
              </a:rPr>
            </a:br>
            <a:endParaRPr lang="ru-RU" sz="1800" dirty="0">
              <a:latin typeface="Liberation Serif" pitchFamily="18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23"/>
          <a:stretch/>
        </p:blipFill>
        <p:spPr bwMode="auto">
          <a:xfrm>
            <a:off x="1601604" y="0"/>
            <a:ext cx="5850780" cy="3291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314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51424" y="321450"/>
            <a:ext cx="8641152" cy="1080120"/>
          </a:xfrm>
          <a:prstGeom prst="round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Liberation Serif" pitchFamily="18" charset="0"/>
              </a:rPr>
              <a:t>Требования, выдвинутые работниками и (или) представительным органом работников </a:t>
            </a:r>
            <a:r>
              <a:rPr lang="ru-RU" sz="1600" dirty="0" smtClean="0">
                <a:solidFill>
                  <a:schemeClr val="tx1"/>
                </a:solidFill>
                <a:latin typeface="Liberation Serif" pitchFamily="18" charset="0"/>
              </a:rPr>
              <a:t>организации, </a:t>
            </a:r>
            <a:r>
              <a:rPr lang="ru-RU" sz="1600" dirty="0">
                <a:solidFill>
                  <a:schemeClr val="tx1"/>
                </a:solidFill>
                <a:latin typeface="Liberation Serif" pitchFamily="18" charset="0"/>
              </a:rPr>
              <a:t>индивидуального предпринимателя, утверждаются на соответствующем собрании (конференции) работников, излагаются в письменной форме и направляются </a:t>
            </a:r>
            <a:r>
              <a:rPr lang="ru-RU" sz="1600" dirty="0" smtClean="0">
                <a:solidFill>
                  <a:schemeClr val="tx1"/>
                </a:solidFill>
                <a:latin typeface="Liberation Serif" pitchFamily="18" charset="0"/>
              </a:rPr>
              <a:t>работодателю</a:t>
            </a:r>
            <a:endParaRPr lang="ru-RU" sz="1600" dirty="0">
              <a:solidFill>
                <a:schemeClr val="tx1"/>
              </a:solidFill>
              <a:latin typeface="Liberation Serif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1679" y="1581618"/>
            <a:ext cx="8670012" cy="1890252"/>
          </a:xfrm>
          <a:prstGeom prst="round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latin typeface="Liberation Serif" pitchFamily="18" charset="0"/>
              </a:rPr>
              <a:t>Конференция </a:t>
            </a:r>
            <a:r>
              <a:rPr lang="ru-RU" sz="1600" dirty="0">
                <a:solidFill>
                  <a:schemeClr val="tx1"/>
                </a:solidFill>
                <a:latin typeface="Liberation Serif" pitchFamily="18" charset="0"/>
              </a:rPr>
              <a:t>считается правомочной, если на ней присутствует не менее </a:t>
            </a:r>
            <a:r>
              <a:rPr lang="ru-RU" sz="1600" dirty="0" smtClean="0">
                <a:solidFill>
                  <a:schemeClr val="tx1"/>
                </a:solidFill>
                <a:latin typeface="Liberation Serif" pitchFamily="18" charset="0"/>
              </a:rPr>
              <a:t>2/3 избранных </a:t>
            </a:r>
            <a:r>
              <a:rPr lang="ru-RU" sz="1600" dirty="0">
                <a:solidFill>
                  <a:schemeClr val="tx1"/>
                </a:solidFill>
                <a:latin typeface="Liberation Serif" pitchFamily="18" charset="0"/>
              </a:rPr>
              <a:t>делегатов. </a:t>
            </a:r>
            <a:endParaRPr lang="ru-RU" sz="1600" dirty="0" smtClean="0">
              <a:solidFill>
                <a:schemeClr val="tx1"/>
              </a:solidFill>
              <a:latin typeface="Liberation Serif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Liberation Serif" pitchFamily="18" charset="0"/>
              </a:rPr>
              <a:t>Решение </a:t>
            </a:r>
            <a:r>
              <a:rPr lang="ru-RU" sz="1600" dirty="0">
                <a:solidFill>
                  <a:schemeClr val="tx1"/>
                </a:solidFill>
                <a:latin typeface="Liberation Serif" pitchFamily="18" charset="0"/>
              </a:rPr>
              <a:t>об утверждении выдвинутых требований принимается большинством голосов работников (делегатов), присутствующих на собрании (конференции). </a:t>
            </a:r>
            <a:endParaRPr lang="ru-RU" sz="1600" dirty="0" smtClean="0">
              <a:solidFill>
                <a:schemeClr val="tx1"/>
              </a:solidFill>
              <a:latin typeface="Liberation Serif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Liberation Serif" pitchFamily="18" charset="0"/>
              </a:rPr>
              <a:t>При </a:t>
            </a:r>
            <a:r>
              <a:rPr lang="ru-RU" sz="1600" dirty="0">
                <a:solidFill>
                  <a:schemeClr val="tx1"/>
                </a:solidFill>
                <a:latin typeface="Liberation Serif" pitchFamily="18" charset="0"/>
              </a:rPr>
              <a:t>невозможности проведения собрания (созыва конференции) работников представительный орган работников имеет право утвердить свое решение, собрав подписи более половины работников в поддержку выдвинутых им </a:t>
            </a:r>
            <a:r>
              <a:rPr lang="ru-RU" sz="1600" dirty="0" smtClean="0">
                <a:solidFill>
                  <a:schemeClr val="tx1"/>
                </a:solidFill>
                <a:latin typeface="Liberation Serif" pitchFamily="18" charset="0"/>
              </a:rPr>
              <a:t>требований</a:t>
            </a:r>
            <a:endParaRPr lang="ru-RU" sz="1600" dirty="0">
              <a:solidFill>
                <a:schemeClr val="tx1"/>
              </a:solidFill>
              <a:latin typeface="Liberation Serif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0284" y="3651894"/>
            <a:ext cx="8641152" cy="1080144"/>
          </a:xfrm>
          <a:prstGeom prst="roundRect">
            <a:avLst/>
          </a:prstGeom>
          <a:noFill/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Liberation Serif" pitchFamily="18" charset="0"/>
              </a:rPr>
              <a:t>Работодатель обязан принять к рассмотрению направленные ему требования работников. О принятом решении работодатель сообщает в представительный орган работников </a:t>
            </a:r>
            <a:r>
              <a:rPr lang="ru-RU" sz="1600" dirty="0" smtClean="0">
                <a:solidFill>
                  <a:schemeClr val="tx1"/>
                </a:solidFill>
                <a:latin typeface="Liberation Serif" pitchFamily="18" charset="0"/>
              </a:rPr>
              <a:t>организации, индивидуального </a:t>
            </a:r>
            <a:r>
              <a:rPr lang="ru-RU" sz="1600" dirty="0">
                <a:solidFill>
                  <a:schemeClr val="tx1"/>
                </a:solidFill>
                <a:latin typeface="Liberation Serif" pitchFamily="18" charset="0"/>
              </a:rPr>
              <a:t>предпринимателя в письменной форме в течение </a:t>
            </a:r>
            <a:r>
              <a:rPr lang="ru-RU" sz="1600" dirty="0" smtClean="0">
                <a:solidFill>
                  <a:schemeClr val="tx1"/>
                </a:solidFill>
                <a:latin typeface="Liberation Serif" pitchFamily="18" charset="0"/>
              </a:rPr>
              <a:t>2 </a:t>
            </a:r>
            <a:r>
              <a:rPr lang="ru-RU" sz="1600" dirty="0">
                <a:solidFill>
                  <a:schemeClr val="tx1"/>
                </a:solidFill>
                <a:latin typeface="Liberation Serif" pitchFamily="18" charset="0"/>
              </a:rPr>
              <a:t>рабочих дней со дня получения </a:t>
            </a:r>
            <a:r>
              <a:rPr lang="ru-RU" sz="1600" dirty="0" smtClean="0">
                <a:solidFill>
                  <a:schemeClr val="tx1"/>
                </a:solidFill>
                <a:latin typeface="Liberation Serif" pitchFamily="18" charset="0"/>
              </a:rPr>
              <a:t>требований</a:t>
            </a:r>
            <a:endParaRPr lang="ru-RU" sz="1600" dirty="0">
              <a:solidFill>
                <a:schemeClr val="tx1"/>
              </a:solidFill>
              <a:latin typeface="Liberation Serif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33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91496" y="591486"/>
            <a:ext cx="7200960" cy="630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Liberation Serif" pitchFamily="18" charset="0"/>
              </a:rPr>
              <a:t>Примирительные процедуры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88000"/>
                    </a14:imgEffect>
                    <a14:imgEffect>
                      <a14:saturation sat="5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25" y="3836922"/>
            <a:ext cx="8858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88000"/>
                    </a14:imgEffect>
                    <a14:imgEffect>
                      <a14:saturation sat="5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698" y="2586666"/>
            <a:ext cx="914400" cy="90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69000"/>
                    </a14:imgEffect>
                    <a14:imgEffect>
                      <a14:colorTemperature colorTemp="6600"/>
                    </a14:imgEffect>
                    <a14:imgEffect>
                      <a14:saturation sat="55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25" y="1522580"/>
            <a:ext cx="8858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ятиугольник 11"/>
          <p:cNvSpPr/>
          <p:nvPr/>
        </p:nvSpPr>
        <p:spPr>
          <a:xfrm>
            <a:off x="3469924" y="1600696"/>
            <a:ext cx="4162483" cy="701018"/>
          </a:xfrm>
          <a:prstGeom prst="homePlat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761892" y="1797513"/>
            <a:ext cx="28440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latin typeface="Liberation Serif" pitchFamily="18" charset="0"/>
              </a:rPr>
              <a:t>Примирительная комиссия</a:t>
            </a:r>
          </a:p>
        </p:txBody>
      </p:sp>
      <p:sp>
        <p:nvSpPr>
          <p:cNvPr id="14" name="Пятиугольник 13"/>
          <p:cNvSpPr/>
          <p:nvPr/>
        </p:nvSpPr>
        <p:spPr>
          <a:xfrm>
            <a:off x="3469924" y="2762034"/>
            <a:ext cx="4162483" cy="709836"/>
          </a:xfrm>
          <a:prstGeom prst="homePlat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865716" y="2932286"/>
            <a:ext cx="21916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latin typeface="Liberation Serif" pitchFamily="18" charset="0"/>
              </a:rPr>
              <a:t>Участие посредника</a:t>
            </a:r>
          </a:p>
        </p:txBody>
      </p:sp>
      <p:sp>
        <p:nvSpPr>
          <p:cNvPr id="16" name="Пятиугольник 15"/>
          <p:cNvSpPr/>
          <p:nvPr/>
        </p:nvSpPr>
        <p:spPr>
          <a:xfrm>
            <a:off x="3469924" y="3921930"/>
            <a:ext cx="4162483" cy="630084"/>
          </a:xfrm>
          <a:prstGeom prst="homePlat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885152" y="4052306"/>
            <a:ext cx="2130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latin typeface="Liberation Serif" pitchFamily="18" charset="0"/>
              </a:rPr>
              <a:t>Трудовой арбитраж</a:t>
            </a:r>
          </a:p>
        </p:txBody>
      </p:sp>
    </p:spTree>
    <p:extLst>
      <p:ext uri="{BB962C8B-B14F-4D97-AF65-F5344CB8AC3E}">
        <p14:creationId xmlns:p14="http://schemas.microsoft.com/office/powerpoint/2010/main" val="323306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4586598" y="0"/>
            <a:ext cx="0" cy="149160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-5651" y="1851654"/>
            <a:ext cx="367753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-5651" y="3921930"/>
            <a:ext cx="459224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141426"/>
            <a:ext cx="45578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>
                <a:latin typeface="Liberation Serif" pitchFamily="18" charset="0"/>
              </a:rPr>
              <a:t>Примирительная комиссия создается в срок:</a:t>
            </a:r>
          </a:p>
          <a:p>
            <a:pPr marL="285750" indent="-285750">
              <a:buFontTx/>
              <a:buChar char="-"/>
            </a:pPr>
            <a:r>
              <a:rPr lang="ru-RU" sz="1500" dirty="0">
                <a:latin typeface="Liberation Serif" pitchFamily="18" charset="0"/>
              </a:rPr>
              <a:t>до 2 рабочих дней со дня начала коллективного трудового спора (на локальном уровне социального партнёрства);</a:t>
            </a:r>
          </a:p>
          <a:p>
            <a:pPr marL="285750" indent="-285750">
              <a:buFontTx/>
              <a:buChar char="-"/>
            </a:pPr>
            <a:r>
              <a:rPr lang="ru-RU" sz="1500" dirty="0">
                <a:latin typeface="Liberation Serif" pitchFamily="18" charset="0"/>
              </a:rPr>
              <a:t>до 3 рабочих дней (на иных уровнях социального партнёрства</a:t>
            </a:r>
            <a:r>
              <a:rPr lang="ru-RU" sz="1500" dirty="0" smtClean="0">
                <a:latin typeface="Liberation Serif" pitchFamily="18" charset="0"/>
              </a:rPr>
              <a:t>)</a:t>
            </a:r>
            <a:endParaRPr lang="ru-RU" sz="15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-14110" y="1876768"/>
            <a:ext cx="323593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dirty="0" smtClean="0">
                <a:latin typeface="Liberation Serif" pitchFamily="18" charset="0"/>
              </a:rPr>
              <a:t>Создание примирительной комиссии оформляется приказом работодателя и решением представителя работников, если она создается в организации, ее обособленном структурном подразделении или у индивидуального предпринимателя</a:t>
            </a:r>
            <a:endParaRPr lang="ru-RU" sz="1500" dirty="0">
              <a:latin typeface="Liberation Serif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4011942"/>
            <a:ext cx="430196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dirty="0">
                <a:latin typeface="Liberation Serif" pitchFamily="18" charset="0"/>
              </a:rPr>
              <a:t>Примирительная комиссия формируется из представителей сторон коллективного трудового спора на равноправной </a:t>
            </a:r>
            <a:r>
              <a:rPr lang="ru-RU" sz="1500" dirty="0" smtClean="0">
                <a:latin typeface="Liberation Serif" pitchFamily="18" charset="0"/>
              </a:rPr>
              <a:t>основе</a:t>
            </a:r>
            <a:endParaRPr lang="ru-RU" sz="1500" dirty="0">
              <a:latin typeface="Liberation Serif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662012" y="141426"/>
            <a:ext cx="4572000" cy="7848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500" dirty="0">
                <a:latin typeface="Liberation Serif" pitchFamily="18" charset="0"/>
              </a:rPr>
              <a:t>Стороны коллективного трудового спора не имеют права уклоняться от создания примирительной комиссии и участия в ее </a:t>
            </a:r>
            <a:r>
              <a:rPr lang="ru-RU" sz="1500" dirty="0" smtClean="0">
                <a:latin typeface="Liberation Serif" pitchFamily="18" charset="0"/>
              </a:rPr>
              <a:t>работе</a:t>
            </a:r>
            <a:endParaRPr lang="ru-RU" sz="1500" dirty="0">
              <a:latin typeface="Liberation Serif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02204" y="1041546"/>
            <a:ext cx="297039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dirty="0" smtClean="0">
                <a:latin typeface="Liberation Serif" pitchFamily="18" charset="0"/>
              </a:rPr>
              <a:t>  Срок        рассмотрения </a:t>
            </a:r>
            <a:r>
              <a:rPr lang="ru-RU" sz="1500" dirty="0">
                <a:latin typeface="Liberation Serif" pitchFamily="18" charset="0"/>
              </a:rPr>
              <a:t>примирительной </a:t>
            </a:r>
            <a:r>
              <a:rPr lang="ru-RU" sz="1500" dirty="0" smtClean="0">
                <a:latin typeface="Liberation Serif" pitchFamily="18" charset="0"/>
              </a:rPr>
              <a:t>   комиссией </a:t>
            </a:r>
            <a:r>
              <a:rPr lang="ru-RU" sz="1500" dirty="0">
                <a:latin typeface="Liberation Serif" pitchFamily="18" charset="0"/>
              </a:rPr>
              <a:t>коллективного </a:t>
            </a:r>
            <a:r>
              <a:rPr lang="ru-RU" sz="1500" dirty="0" smtClean="0">
                <a:latin typeface="Liberation Serif" pitchFamily="18" charset="0"/>
              </a:rPr>
              <a:t> трудового   </a:t>
            </a:r>
            <a:r>
              <a:rPr lang="ru-RU" sz="1500" dirty="0">
                <a:latin typeface="Liberation Serif" pitchFamily="18" charset="0"/>
              </a:rPr>
              <a:t>спора: </a:t>
            </a:r>
          </a:p>
          <a:p>
            <a:pPr algn="just"/>
            <a:r>
              <a:rPr lang="ru-RU" sz="1500" dirty="0">
                <a:latin typeface="Liberation Serif" pitchFamily="18" charset="0"/>
              </a:rPr>
              <a:t>- на локальном уровне социального партнерства до 3 рабочих </a:t>
            </a:r>
            <a:r>
              <a:rPr lang="ru-RU" sz="1500" dirty="0" smtClean="0">
                <a:latin typeface="Liberation Serif" pitchFamily="18" charset="0"/>
              </a:rPr>
              <a:t>  дней</a:t>
            </a:r>
            <a:r>
              <a:rPr lang="ru-RU" sz="1500" dirty="0">
                <a:latin typeface="Liberation Serif" pitchFamily="18" charset="0"/>
              </a:rPr>
              <a:t>;</a:t>
            </a:r>
          </a:p>
          <a:p>
            <a:r>
              <a:rPr lang="ru-RU" sz="1500" dirty="0" smtClean="0">
                <a:latin typeface="Liberation Serif" pitchFamily="18" charset="0"/>
              </a:rPr>
              <a:t> -       на    иных     уровнях              социального   партнерства   до   </a:t>
            </a:r>
            <a:r>
              <a:rPr lang="ru-RU" sz="1500" dirty="0">
                <a:latin typeface="Liberation Serif" pitchFamily="18" charset="0"/>
              </a:rPr>
              <a:t>5 рабочих </a:t>
            </a:r>
            <a:r>
              <a:rPr lang="ru-RU" sz="1500" dirty="0" smtClean="0">
                <a:latin typeface="Liberation Serif" pitchFamily="18" charset="0"/>
              </a:rPr>
              <a:t>  дней </a:t>
            </a:r>
            <a:endParaRPr lang="ru-RU" sz="1500" dirty="0">
              <a:latin typeface="Liberation Serif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062773" y="3334107"/>
            <a:ext cx="4121940" cy="1762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50" dirty="0" smtClean="0">
                <a:latin typeface="Liberation Serif" pitchFamily="18" charset="0"/>
              </a:rPr>
              <a:t>        </a:t>
            </a:r>
            <a:r>
              <a:rPr lang="ru-RU" sz="1500" dirty="0" smtClean="0">
                <a:latin typeface="Liberation Serif" pitchFamily="18" charset="0"/>
              </a:rPr>
              <a:t>Решение </a:t>
            </a:r>
            <a:r>
              <a:rPr lang="ru-RU" sz="1500" dirty="0">
                <a:latin typeface="Liberation Serif" pitchFamily="18" charset="0"/>
              </a:rPr>
              <a:t>примирительной комиссии принимается по соглашению сторон коллективного трудового спора, оформляется протоколом, имеет для сторон этого спора обязательную силу и исполняется в порядке и сроки, которые установлены решением примирительной </a:t>
            </a:r>
            <a:r>
              <a:rPr lang="ru-RU" sz="1500" dirty="0" smtClean="0">
                <a:latin typeface="Liberation Serif" pitchFamily="18" charset="0"/>
              </a:rPr>
              <a:t>комиссии</a:t>
            </a:r>
            <a:endParaRPr lang="ru-RU" sz="1500" dirty="0">
              <a:latin typeface="Liberation Serif" pitchFamily="18" charset="0"/>
            </a:endParaRPr>
          </a:p>
        </p:txBody>
      </p:sp>
      <p:sp>
        <p:nvSpPr>
          <p:cNvPr id="23" name="Шестиугольник 22"/>
          <p:cNvSpPr/>
          <p:nvPr/>
        </p:nvSpPr>
        <p:spPr>
          <a:xfrm>
            <a:off x="3131808" y="1491606"/>
            <a:ext cx="2685578" cy="216028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>
                <a:latin typeface="Liberation Serif" pitchFamily="18" charset="0"/>
              </a:rPr>
              <a:t>Рассмотрение коллективного трудового спора примирительной комиссией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4579182" y="3584928"/>
            <a:ext cx="7416" cy="15585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382108" y="3334107"/>
            <a:ext cx="376189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586598" y="926256"/>
            <a:ext cx="455740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39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Шестиугольник 1"/>
          <p:cNvSpPr/>
          <p:nvPr/>
        </p:nvSpPr>
        <p:spPr>
          <a:xfrm>
            <a:off x="3311832" y="1311582"/>
            <a:ext cx="2520336" cy="207027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Liberation Serif" pitchFamily="18" charset="0"/>
              </a:rPr>
              <a:t>Рассмотрение коллективного трудового спора с участием посредника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457" y="141426"/>
            <a:ext cx="4572000" cy="12464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500" dirty="0">
                <a:latin typeface="Liberation Serif" pitchFamily="18" charset="0"/>
              </a:rPr>
              <a:t>Переговоры о рассмотрении коллективного трудового спора с участием посредника должны начаться не позднее следующего рабочего дня после составления протокола разногласий примирительной </a:t>
            </a:r>
            <a:r>
              <a:rPr lang="ru-RU" sz="1500" dirty="0" smtClean="0">
                <a:latin typeface="Liberation Serif" pitchFamily="18" charset="0"/>
              </a:rPr>
              <a:t>комиссией</a:t>
            </a:r>
            <a:endParaRPr lang="ru-RU" sz="1500" dirty="0">
              <a:latin typeface="Liberation Serif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500569"/>
            <a:ext cx="3381658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dirty="0" smtClean="0">
                <a:latin typeface="Liberation Serif" pitchFamily="18" charset="0"/>
              </a:rPr>
              <a:t>Представители работодателя и работников вправе пригласить для посредничества любое лицо, не заинтересованное в исходе дела, компетентное и пользующееся доверием обеих сторон. Можно воспользоваться и услугами государственного органа, на который возложена обязанность оказывать сторонам содействие в организации примирительных процедур</a:t>
            </a:r>
            <a:endParaRPr lang="ru-RU" sz="1500" dirty="0">
              <a:latin typeface="Liberation Serif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400" y="4191966"/>
            <a:ext cx="42305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dirty="0">
                <a:latin typeface="Liberation Serif" pitchFamily="18" charset="0"/>
              </a:rPr>
              <a:t>Срок согласования кандидатуры посредника не более 2 рабочих </a:t>
            </a:r>
            <a:r>
              <a:rPr lang="ru-RU" sz="1500" dirty="0" smtClean="0">
                <a:latin typeface="Liberation Serif" pitchFamily="18" charset="0"/>
              </a:rPr>
              <a:t>дней</a:t>
            </a:r>
            <a:endParaRPr lang="ru-RU" sz="15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752025" y="82609"/>
            <a:ext cx="445372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Liberation Serif" pitchFamily="18" charset="0"/>
              </a:rPr>
              <a:t>Порядок рассмотрения коллективного трудового спора с участием посредника определяется соглашением.</a:t>
            </a:r>
          </a:p>
          <a:p>
            <a:pPr algn="just"/>
            <a:r>
              <a:rPr lang="ru-RU" sz="1400" dirty="0">
                <a:latin typeface="Liberation Serif" pitchFamily="18" charset="0"/>
              </a:rPr>
              <a:t>Посредник имеет право запрашивать у сторон и получать </a:t>
            </a:r>
            <a:r>
              <a:rPr lang="ru-RU" sz="1400" dirty="0" smtClean="0">
                <a:latin typeface="Liberation Serif" pitchFamily="18" charset="0"/>
              </a:rPr>
              <a:t> </a:t>
            </a:r>
            <a:r>
              <a:rPr lang="ru-RU" sz="1400" dirty="0">
                <a:latin typeface="Liberation Serif" pitchFamily="18" charset="0"/>
              </a:rPr>
              <a:t>документы и сведения, касающиеся этого </a:t>
            </a:r>
            <a:r>
              <a:rPr lang="ru-RU" sz="1400" dirty="0" smtClean="0">
                <a:latin typeface="Liberation Serif" pitchFamily="18" charset="0"/>
              </a:rPr>
              <a:t>спора</a:t>
            </a:r>
            <a:endParaRPr lang="ru-RU" sz="1400" dirty="0">
              <a:latin typeface="Liberation Serif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42156" y="1506275"/>
            <a:ext cx="34918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dirty="0">
                <a:latin typeface="Liberation Serif" pitchFamily="18" charset="0"/>
              </a:rPr>
              <a:t>Рассмотрение коллективного трудового спора с участием посредника:</a:t>
            </a:r>
          </a:p>
          <a:p>
            <a:pPr marL="285750" indent="-285750" algn="just">
              <a:buFontTx/>
              <a:buChar char="-"/>
            </a:pPr>
            <a:r>
              <a:rPr lang="ru-RU" sz="1500" dirty="0">
                <a:latin typeface="Liberation Serif" pitchFamily="18" charset="0"/>
              </a:rPr>
              <a:t>в срок до 3 рабочих дней (на локальном уровне социального партнёрства);</a:t>
            </a:r>
          </a:p>
          <a:p>
            <a:pPr marL="285750" indent="-285750" algn="just">
              <a:buFontTx/>
              <a:buChar char="-"/>
            </a:pPr>
            <a:r>
              <a:rPr lang="ru-RU" sz="1500" dirty="0">
                <a:latin typeface="Liberation Serif" pitchFamily="18" charset="0"/>
              </a:rPr>
              <a:t>в срок до 5 рабочих дней со дня назначения посредника (на иных уровнях социального партнёрства</a:t>
            </a:r>
            <a:r>
              <a:rPr lang="ru-RU" sz="1500" dirty="0" smtClean="0">
                <a:latin typeface="Liberation Serif" pitchFamily="18" charset="0"/>
              </a:rPr>
              <a:t>)</a:t>
            </a:r>
            <a:endParaRPr lang="ru-RU" sz="1500" dirty="0">
              <a:latin typeface="Liberation Serif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52024" y="3684134"/>
            <a:ext cx="42119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dirty="0">
                <a:latin typeface="Liberation Serif" pitchFamily="18" charset="0"/>
              </a:rPr>
              <a:t>Завершается принятием сторонами коллективного трудового спора согласованного решения в письменной форме или составлением протокола </a:t>
            </a:r>
            <a:r>
              <a:rPr lang="ru-RU" sz="1500" dirty="0" smtClean="0">
                <a:latin typeface="Liberation Serif" pitchFamily="18" charset="0"/>
              </a:rPr>
              <a:t>разногласий</a:t>
            </a:r>
            <a:endParaRPr lang="ru-RU" sz="1500" dirty="0">
              <a:latin typeface="Liberation Serif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4572000" y="0"/>
            <a:ext cx="0" cy="131158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292096" y="1392199"/>
            <a:ext cx="385190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0" y="1491606"/>
            <a:ext cx="385190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0" y="4191965"/>
            <a:ext cx="4572000" cy="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572000" y="3291846"/>
            <a:ext cx="0" cy="185165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572000" y="3684134"/>
            <a:ext cx="4572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642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стиугольник 2"/>
          <p:cNvSpPr/>
          <p:nvPr/>
        </p:nvSpPr>
        <p:spPr>
          <a:xfrm>
            <a:off x="3311832" y="1690132"/>
            <a:ext cx="2461475" cy="207027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Liberation Serif" pitchFamily="18" charset="0"/>
              </a:rPr>
              <a:t>Рассмотрение коллективного трудового спора в трудовом арбитраже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51414"/>
            <a:ext cx="44819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dirty="0">
                <a:latin typeface="Liberation Serif" pitchFamily="18" charset="0"/>
              </a:rPr>
              <a:t>Не позднее следующего рабочего дня после дня составления протокола разногласий по завершении рассмотрения коллективного трудового спора с участием посредника, либо после оформления протокола об отказе сторон об участии посредника обязаны провести переговоры о рассмотрении коллективного трудового спора в трудовом </a:t>
            </a:r>
            <a:r>
              <a:rPr lang="ru-RU" sz="1500" dirty="0" smtClean="0">
                <a:latin typeface="Liberation Serif" pitchFamily="18" charset="0"/>
              </a:rPr>
              <a:t>арбитраже</a:t>
            </a:r>
            <a:endParaRPr lang="ru-RU" sz="1500" dirty="0">
              <a:latin typeface="Liberation Serif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8967" y="2198936"/>
            <a:ext cx="334944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dirty="0">
                <a:latin typeface="Liberation Serif" pitchFamily="18" charset="0"/>
              </a:rPr>
              <a:t>Заключается соглашение, содержащее условие об обязательном выполнении сторонами решений трудового </a:t>
            </a:r>
            <a:r>
              <a:rPr lang="ru-RU" sz="1500" dirty="0" smtClean="0">
                <a:latin typeface="Liberation Serif" pitchFamily="18" charset="0"/>
              </a:rPr>
              <a:t>арбитража </a:t>
            </a:r>
            <a:endParaRPr lang="ru-RU" sz="1500" dirty="0">
              <a:latin typeface="Liberation Serif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210" y="3471870"/>
            <a:ext cx="437476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dirty="0">
                <a:latin typeface="Liberation Serif" pitchFamily="18" charset="0"/>
              </a:rPr>
              <a:t>Трудовой арбитраж создается:</a:t>
            </a:r>
          </a:p>
          <a:p>
            <a:pPr algn="just"/>
            <a:r>
              <a:rPr lang="ru-RU" sz="1500" dirty="0">
                <a:latin typeface="Liberation Serif" pitchFamily="18" charset="0"/>
              </a:rPr>
              <a:t> - в срок не позднее 2 рабочих дней со дня заключения соглашения (на локальном уровне социального партнёрства);</a:t>
            </a:r>
          </a:p>
          <a:p>
            <a:pPr algn="just">
              <a:buFontTx/>
              <a:buChar char="-"/>
            </a:pPr>
            <a:r>
              <a:rPr lang="ru-RU" sz="1500" dirty="0" smtClean="0">
                <a:latin typeface="Liberation Serif" pitchFamily="18" charset="0"/>
              </a:rPr>
              <a:t>  до  </a:t>
            </a:r>
            <a:r>
              <a:rPr lang="ru-RU" sz="1500" dirty="0">
                <a:latin typeface="Liberation Serif" pitchFamily="18" charset="0"/>
              </a:rPr>
              <a:t>4 рабочих дней (на иных </a:t>
            </a:r>
            <a:r>
              <a:rPr lang="ru-RU" sz="1500" dirty="0" smtClean="0">
                <a:latin typeface="Liberation Serif" pitchFamily="18" charset="0"/>
              </a:rPr>
              <a:t>уровнях социального </a:t>
            </a:r>
            <a:r>
              <a:rPr lang="ru-RU" sz="1500" dirty="0">
                <a:latin typeface="Liberation Serif" pitchFamily="18" charset="0"/>
              </a:rPr>
              <a:t>партнёрства</a:t>
            </a:r>
            <a:r>
              <a:rPr lang="ru-RU" sz="1500" dirty="0" smtClean="0">
                <a:latin typeface="Liberation Serif" pitchFamily="18" charset="0"/>
              </a:rPr>
              <a:t>)</a:t>
            </a:r>
            <a:endParaRPr lang="ru-RU" sz="1500" dirty="0">
              <a:latin typeface="Liberation Serif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356" y="47410"/>
            <a:ext cx="4320576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dirty="0">
                <a:latin typeface="Liberation Serif" pitchFamily="18" charset="0"/>
              </a:rPr>
              <a:t>Коллективный трудовой спор рассматривается в трудовом арбитраже с участием представителей сторон: </a:t>
            </a:r>
          </a:p>
          <a:p>
            <a:pPr marL="285750" indent="-285750" algn="just">
              <a:buFontTx/>
              <a:buChar char="-"/>
            </a:pPr>
            <a:r>
              <a:rPr lang="ru-RU" sz="1500" dirty="0">
                <a:latin typeface="Liberation Serif" pitchFamily="18" charset="0"/>
              </a:rPr>
              <a:t>в срок до 3 рабочих дней (на локальном уровне социального партнерства</a:t>
            </a:r>
            <a:r>
              <a:rPr lang="ru-RU" sz="1500" dirty="0" smtClean="0">
                <a:latin typeface="Liberation Serif" pitchFamily="18" charset="0"/>
              </a:rPr>
              <a:t>);</a:t>
            </a:r>
          </a:p>
          <a:p>
            <a:pPr marL="285750" indent="-285750" algn="just">
              <a:buFontTx/>
              <a:buChar char="-"/>
            </a:pPr>
            <a:r>
              <a:rPr lang="ru-RU" sz="1500" dirty="0" smtClean="0">
                <a:latin typeface="Liberation Serif" pitchFamily="18" charset="0"/>
              </a:rPr>
              <a:t> </a:t>
            </a:r>
            <a:r>
              <a:rPr lang="ru-RU" sz="1500" dirty="0">
                <a:latin typeface="Liberation Serif" pitchFamily="18" charset="0"/>
              </a:rPr>
              <a:t>в срок до 5 рабочих дней (на иных уровнях </a:t>
            </a:r>
            <a:r>
              <a:rPr lang="ru-RU" sz="1500" dirty="0" smtClean="0">
                <a:latin typeface="Liberation Serif" pitchFamily="18" charset="0"/>
              </a:rPr>
              <a:t>                  социального </a:t>
            </a:r>
            <a:r>
              <a:rPr lang="ru-RU" sz="1500" dirty="0">
                <a:latin typeface="Liberation Serif" pitchFamily="18" charset="0"/>
              </a:rPr>
              <a:t>партнерства</a:t>
            </a:r>
            <a:r>
              <a:rPr lang="ru-RU" sz="1500" dirty="0" smtClean="0">
                <a:latin typeface="Liberation Serif" pitchFamily="18" charset="0"/>
              </a:rPr>
              <a:t>)</a:t>
            </a:r>
            <a:endParaRPr lang="ru-RU" sz="1500" dirty="0">
              <a:latin typeface="Liberation Serif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42156" y="1849586"/>
            <a:ext cx="340184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dirty="0">
                <a:latin typeface="Liberation Serif" pitchFamily="18" charset="0"/>
              </a:rPr>
              <a:t>Трудовой арбитраж запрашивает и получает документы и сведения, заслушивает объяснения и обращения сторон, принимает решение по существу спора, информирует органы государственной власти и органы местного самоуправления о возможных социальных последствиях коллективного трудового </a:t>
            </a:r>
            <a:r>
              <a:rPr lang="ru-RU" sz="1500" dirty="0" smtClean="0">
                <a:latin typeface="Liberation Serif" pitchFamily="18" charset="0"/>
              </a:rPr>
              <a:t>спора</a:t>
            </a:r>
            <a:endParaRPr lang="ru-RU" sz="1500" dirty="0">
              <a:latin typeface="Liberation Serif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62012" y="4101954"/>
            <a:ext cx="448198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dirty="0">
                <a:latin typeface="Liberation Serif" pitchFamily="18" charset="0"/>
              </a:rPr>
              <a:t>Решение трудового арбитража по урегулированию коллективного трудового спора  оформляться в письменной </a:t>
            </a:r>
            <a:r>
              <a:rPr lang="ru-RU" sz="1500" dirty="0" smtClean="0">
                <a:latin typeface="Liberation Serif" pitchFamily="18" charset="0"/>
              </a:rPr>
              <a:t>форме</a:t>
            </a:r>
            <a:endParaRPr lang="ru-RU" sz="1500" dirty="0">
              <a:latin typeface="Liberation Serif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4572000" y="0"/>
            <a:ext cx="0" cy="16901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572000" y="3760408"/>
            <a:ext cx="0" cy="138309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-8968" y="2121690"/>
            <a:ext cx="368084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292096" y="1849586"/>
            <a:ext cx="385190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-8967" y="3471870"/>
            <a:ext cx="368084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572000" y="4101954"/>
            <a:ext cx="4572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471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1148</TotalTime>
  <Words>683</Words>
  <Application>Microsoft Office PowerPoint</Application>
  <PresentationFormat>Экран (16:9)</PresentationFormat>
  <Paragraphs>42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Коллективный трудовой спор - неурегулированные разногласия между работниками и работодателями по поводу установления и изменения условий труда, заключения, изменения и выполнения коллективных договоров, соглашений, а также в связи с отказом работодателя учесть мнение выборного представительного органа работников при принятии локальных нормативных актов.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Коллективный трудовой спор - неурегулированные разногласия между работниками и работодателями по поводу установления и изменения условий труда, заключения, изменения и выполнения коллективных договоров, соглашений, а также в связи с отказом работодателя учесть мнение выборного представительного органа работников при принятии локальных нормативных актов. </dc:title>
  <dc:creator>Гузель Минишева</dc:creator>
  <cp:lastModifiedBy>Гузель Минишева</cp:lastModifiedBy>
  <cp:revision>62</cp:revision>
  <cp:lastPrinted>2022-09-09T10:53:30Z</cp:lastPrinted>
  <dcterms:created xsi:type="dcterms:W3CDTF">2022-07-04T07:04:05Z</dcterms:created>
  <dcterms:modified xsi:type="dcterms:W3CDTF">2022-09-09T11:02:14Z</dcterms:modified>
</cp:coreProperties>
</file>